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67" r:id="rId2"/>
    <p:sldId id="283" r:id="rId3"/>
    <p:sldId id="269" r:id="rId4"/>
    <p:sldId id="277" r:id="rId5"/>
    <p:sldId id="288" r:id="rId6"/>
    <p:sldId id="284" r:id="rId7"/>
    <p:sldId id="258" r:id="rId8"/>
    <p:sldId id="285" r:id="rId9"/>
    <p:sldId id="281" r:id="rId10"/>
    <p:sldId id="273" r:id="rId11"/>
    <p:sldId id="275" r:id="rId12"/>
    <p:sldId id="279" r:id="rId13"/>
    <p:sldId id="272" r:id="rId14"/>
    <p:sldId id="268" r:id="rId15"/>
    <p:sldId id="291" r:id="rId16"/>
    <p:sldId id="292" r:id="rId17"/>
    <p:sldId id="293" r:id="rId18"/>
    <p:sldId id="262" r:id="rId19"/>
    <p:sldId id="263" r:id="rId20"/>
    <p:sldId id="287" r:id="rId21"/>
    <p:sldId id="290"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68737" autoAdjust="0"/>
  </p:normalViewPr>
  <p:slideViewPr>
    <p:cSldViewPr snapToGrid="0" snapToObjects="1">
      <p:cViewPr varScale="1">
        <p:scale>
          <a:sx n="90" d="100"/>
          <a:sy n="90" d="100"/>
        </p:scale>
        <p:origin x="2376" y="90"/>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1-Mar-18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1-Mar-18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14</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16</a:t>
            </a:fld>
            <a:endParaRPr lang="en-GB"/>
          </a:p>
        </p:txBody>
      </p:sp>
    </p:spTree>
    <p:extLst>
      <p:ext uri="{BB962C8B-B14F-4D97-AF65-F5344CB8AC3E}">
        <p14:creationId xmlns:p14="http://schemas.microsoft.com/office/powerpoint/2010/main" val="143292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17</a:t>
            </a:fld>
            <a:endParaRPr lang="en-GB"/>
          </a:p>
        </p:txBody>
      </p:sp>
    </p:spTree>
    <p:extLst>
      <p:ext uri="{BB962C8B-B14F-4D97-AF65-F5344CB8AC3E}">
        <p14:creationId xmlns:p14="http://schemas.microsoft.com/office/powerpoint/2010/main" val="34110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Flightlab</a:t>
            </a:r>
            <a:r>
              <a:rPr lang="en-US" sz="1200" kern="1200" dirty="0" smtClean="0">
                <a:solidFill>
                  <a:schemeClr val="tx1"/>
                </a:solidFill>
                <a:effectLst/>
                <a:latin typeface="+mn-lt"/>
                <a:ea typeface="+mn-ea"/>
                <a:cs typeface="+mn-cs"/>
              </a:rPr>
              <a:t> can be used also for evaluate helicopter </a:t>
            </a:r>
            <a:r>
              <a:rPr lang="en-US" sz="1200" u="sng" kern="1200" dirty="0" smtClean="0">
                <a:solidFill>
                  <a:schemeClr val="tx1"/>
                </a:solidFill>
                <a:effectLst/>
                <a:latin typeface="+mn-lt"/>
                <a:ea typeface="+mn-ea"/>
                <a:cs typeface="+mn-cs"/>
              </a:rPr>
              <a:t>design changes</a:t>
            </a:r>
            <a:r>
              <a:rPr lang="en-US" sz="1200" kern="1200" dirty="0" smtClean="0">
                <a:solidFill>
                  <a:schemeClr val="tx1"/>
                </a:solidFill>
                <a:effectLst/>
                <a:latin typeface="+mn-lt"/>
                <a:ea typeface="+mn-ea"/>
                <a:cs typeface="+mn-cs"/>
              </a:rPr>
              <a:t> impact</a:t>
            </a:r>
            <a:r>
              <a:rPr lang="en-US" sz="1200" kern="1200" dirty="0" smtClean="0">
                <a:solidFill>
                  <a:srgbClr val="FF0000"/>
                </a:solidFill>
                <a:effectLst/>
                <a:latin typeface="+mn-lt"/>
                <a:ea typeface="+mn-ea"/>
                <a:cs typeface="+mn-cs"/>
              </a:rPr>
              <a:t> </a:t>
            </a:r>
            <a:r>
              <a:rPr lang="en-US" sz="1200" kern="1200" dirty="0" smtClean="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identified model </a:t>
            </a:r>
            <a:r>
              <a:rPr lang="en-US" sz="1200" u="sng" kern="1200" dirty="0" smtClean="0">
                <a:solidFill>
                  <a:schemeClr val="tx1"/>
                </a:solidFill>
                <a:effectLst/>
                <a:latin typeface="+mn-lt"/>
                <a:ea typeface="+mn-ea"/>
                <a:cs typeface="+mn-cs"/>
              </a:rPr>
              <a:t>cannot be used </a:t>
            </a:r>
            <a:r>
              <a:rPr lang="en-US" sz="1200" kern="1200" dirty="0" smtClean="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1-Mar-18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1-Mar-18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1-Mar-18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1-Mar-18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1-Mar-18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1-Mar-18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1.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310.png"/><Relationship Id="rId5" Type="http://schemas.microsoft.com/office/2007/relationships/hdphoto" Target="../media/hdphoto1.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26.02.2018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 estimations</a:t>
            </a: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021507"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spTree>
    <p:extLst>
      <p:ext uri="{BB962C8B-B14F-4D97-AF65-F5344CB8AC3E}">
        <p14:creationId xmlns:p14="http://schemas.microsoft.com/office/powerpoint/2010/main" val="2734948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1-Mar-18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12</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a:latin typeface="Suisse Int'l" panose="020B0504000000000000" pitchFamily="34" charset="77"/>
                  </a:rPr>
                  <a:t/>
                </a:r>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316116" y="18608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4022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6" y="2470656"/>
            <a:ext cx="4777050" cy="1101803"/>
            <a:chOff x="-2609209" y="1063397"/>
            <a:chExt cx="8420307" cy="1101803"/>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1101803"/>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15813"/>
            <a:ext cx="4776763" cy="534824"/>
            <a:chOff x="-2634608" y="1183517"/>
            <a:chExt cx="8419803" cy="534824"/>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a:t>
              </a:r>
              <a:r>
                <a:rPr lang="en-US" dirty="0" smtClean="0"/>
                <a:t>needed </a:t>
              </a:r>
              <a:r>
                <a:rPr lang="en-US" dirty="0"/>
                <a:t>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11074"/>
            <a:ext cx="4763701"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6" y="3675075"/>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6" y="1852934"/>
            <a:ext cx="4777050" cy="598385"/>
            <a:chOff x="-2609209" y="1063398"/>
            <a:chExt cx="8420308" cy="598385"/>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a:t>
              </a:r>
              <a:r>
                <a:rPr lang="en-US" dirty="0" smtClean="0"/>
                <a:t>developed </a:t>
              </a:r>
              <a:r>
                <a:rPr lang="en-US" dirty="0"/>
                <a:t>now </a:t>
              </a:r>
              <a:r>
                <a:rPr lang="en-US" u="sng" dirty="0"/>
                <a:t>using P2 flight test data</a:t>
              </a:r>
            </a:p>
          </p:txBody>
        </p:sp>
      </p:grpSp>
    </p:spTree>
    <p:extLst>
      <p:ext uri="{BB962C8B-B14F-4D97-AF65-F5344CB8AC3E}">
        <p14:creationId xmlns:p14="http://schemas.microsoft.com/office/powerpoint/2010/main" val="275669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a:t>Availability</a:t>
              </a:r>
            </a:p>
          </p:txBody>
        </p:sp>
      </p:grpSp>
    </p:spTree>
    <p:extLst>
      <p:ext uri="{BB962C8B-B14F-4D97-AF65-F5344CB8AC3E}">
        <p14:creationId xmlns:p14="http://schemas.microsoft.com/office/powerpoint/2010/main" val="2698513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smtClean="0"/>
              <a:t>Next steps</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13" name="Group 12"/>
          <p:cNvGrpSpPr/>
          <p:nvPr/>
        </p:nvGrpSpPr>
        <p:grpSpPr>
          <a:xfrm>
            <a:off x="504000" y="1313555"/>
            <a:ext cx="8041286" cy="1450704"/>
            <a:chOff x="-2609209" y="1063398"/>
            <a:chExt cx="8420307" cy="1450704"/>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8"/>
              <a:ext cx="7909259" cy="1450704"/>
            </a:xfrm>
            <a:prstGeom prst="rect">
              <a:avLst/>
            </a:prstGeom>
            <a:noFill/>
          </p:spPr>
          <p:txBody>
            <a:bodyPr wrap="square" lIns="0" tIns="0" rIns="0" bIns="0" rtlCol="0">
              <a:noAutofit/>
            </a:bodyPr>
            <a:lstStyle/>
            <a:p>
              <a:r>
                <a:rPr lang="en-US" dirty="0" smtClean="0"/>
                <a:t>Perform first approach System ID:</a:t>
              </a:r>
            </a:p>
            <a:p>
              <a:pPr marL="742950" lvl="1" indent="-285750">
                <a:buFont typeface="Arial" panose="020B0604020202020204" pitchFamily="34" charset="0"/>
                <a:buChar char="•"/>
              </a:pPr>
              <a:r>
                <a:rPr lang="en-US" dirty="0" smtClean="0"/>
                <a:t>Rigid body System ID framework </a:t>
              </a:r>
            </a:p>
            <a:p>
              <a:pPr marL="742950" lvl="1" indent="-285750">
                <a:buFont typeface="Arial" panose="020B0604020202020204" pitchFamily="34" charset="0"/>
                <a:buChar char="•"/>
              </a:pPr>
              <a:r>
                <a:rPr lang="en-US" dirty="0" err="1" smtClean="0"/>
                <a:t>FlightLab</a:t>
              </a:r>
              <a:r>
                <a:rPr lang="en-US" dirty="0" smtClean="0"/>
                <a:t> </a:t>
              </a:r>
              <a:r>
                <a:rPr lang="en-US" dirty="0"/>
                <a:t>linearized model </a:t>
              </a:r>
              <a:endParaRPr lang="en-US" dirty="0" smtClean="0"/>
            </a:p>
            <a:p>
              <a:pPr marL="742950" lvl="1" indent="-285750">
                <a:buFont typeface="Arial" panose="020B0604020202020204" pitchFamily="34" charset="0"/>
                <a:buChar char="•"/>
              </a:pPr>
              <a:r>
                <a:rPr lang="en-US" dirty="0" smtClean="0"/>
                <a:t>Inclusion </a:t>
              </a:r>
              <a:r>
                <a:rPr lang="en-US" dirty="0"/>
                <a:t>of </a:t>
              </a:r>
              <a:r>
                <a:rPr lang="en-US" dirty="0" smtClean="0"/>
                <a:t>simulated disturbances </a:t>
              </a:r>
              <a:r>
                <a:rPr lang="en-US" dirty="0"/>
                <a:t>in the </a:t>
              </a:r>
              <a:r>
                <a:rPr lang="en-US" dirty="0" smtClean="0"/>
                <a:t>measurements</a:t>
              </a:r>
              <a:endParaRPr lang="en-US" dirty="0"/>
            </a:p>
          </p:txBody>
        </p:sp>
      </p:grpSp>
      <p:grpSp>
        <p:nvGrpSpPr>
          <p:cNvPr id="18" name="Group 17"/>
          <p:cNvGrpSpPr/>
          <p:nvPr/>
        </p:nvGrpSpPr>
        <p:grpSpPr>
          <a:xfrm>
            <a:off x="503999" y="2857225"/>
            <a:ext cx="8041286" cy="1450704"/>
            <a:chOff x="-2609209" y="1063398"/>
            <a:chExt cx="8420307" cy="1450704"/>
          </a:xfrm>
        </p:grpSpPr>
        <p:sp>
          <p:nvSpPr>
            <p:cNvPr id="19" name="Down Arrow 18"/>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2098161" y="1063398"/>
              <a:ext cx="7909259" cy="1450704"/>
            </a:xfrm>
            <a:prstGeom prst="rect">
              <a:avLst/>
            </a:prstGeom>
            <a:noFill/>
          </p:spPr>
          <p:txBody>
            <a:bodyPr wrap="square" lIns="0" tIns="0" rIns="0" bIns="0" rtlCol="0">
              <a:noAutofit/>
            </a:bodyPr>
            <a:lstStyle/>
            <a:p>
              <a:r>
                <a:rPr lang="en-US" dirty="0" smtClean="0"/>
                <a:t>Develop </a:t>
              </a:r>
              <a:r>
                <a:rPr lang="en-US" dirty="0" smtClean="0"/>
                <a:t>a System ID framework suitable for </a:t>
              </a:r>
              <a:r>
                <a:rPr lang="en-US" u="sng" dirty="0" smtClean="0"/>
                <a:t>real flight test data</a:t>
              </a:r>
              <a:r>
                <a:rPr lang="en-US" dirty="0" smtClean="0"/>
                <a:t>:</a:t>
              </a:r>
              <a:endParaRPr lang="en-US" dirty="0" smtClean="0"/>
            </a:p>
            <a:p>
              <a:pPr marL="742950" lvl="1" indent="-285750">
                <a:buFont typeface="Arial" panose="020B0604020202020204" pitchFamily="34" charset="0"/>
                <a:buChar char="•"/>
              </a:pPr>
              <a:r>
                <a:rPr lang="en-US" dirty="0" smtClean="0"/>
                <a:t>Rigid body System ID framework</a:t>
              </a:r>
            </a:p>
            <a:p>
              <a:pPr marL="742950" lvl="1" indent="-285750">
                <a:buFont typeface="Arial" panose="020B0604020202020204" pitchFamily="34" charset="0"/>
                <a:buChar char="•"/>
              </a:pPr>
              <a:r>
                <a:rPr lang="en-US" dirty="0" smtClean="0"/>
                <a:t>Use of P2 flight test data if suitable</a:t>
              </a:r>
            </a:p>
            <a:p>
              <a:pPr marL="742950" lvl="1" indent="-285750">
                <a:buFont typeface="Arial" panose="020B0604020202020204" pitchFamily="34" charset="0"/>
                <a:buChar char="•"/>
              </a:pPr>
              <a:r>
                <a:rPr lang="en-US" smtClean="0"/>
                <a:t>Assessment </a:t>
              </a:r>
              <a:r>
                <a:rPr lang="en-US" dirty="0" smtClean="0"/>
                <a:t>of handling qualities issues</a:t>
              </a:r>
              <a:endParaRPr lang="en-US" dirty="0"/>
            </a:p>
          </p:txBody>
        </p:sp>
      </p:grpSp>
    </p:spTree>
    <p:extLst>
      <p:ext uri="{BB962C8B-B14F-4D97-AF65-F5344CB8AC3E}">
        <p14:creationId xmlns:p14="http://schemas.microsoft.com/office/powerpoint/2010/main" val="1435466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smtClean="0"/>
              <a:t>Next steps</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3" name="Picture 2"/>
          <p:cNvPicPr>
            <a:picLocks noChangeAspect="1"/>
          </p:cNvPicPr>
          <p:nvPr/>
        </p:nvPicPr>
        <p:blipFill>
          <a:blip r:embed="rId3"/>
          <a:stretch>
            <a:fillRect/>
          </a:stretch>
        </p:blipFill>
        <p:spPr>
          <a:xfrm>
            <a:off x="338830" y="1225874"/>
            <a:ext cx="4110340" cy="3042796"/>
          </a:xfrm>
          <a:prstGeom prst="rect">
            <a:avLst/>
          </a:prstGeom>
        </p:spPr>
      </p:pic>
      <p:pic>
        <p:nvPicPr>
          <p:cNvPr id="6" name="Picture 5"/>
          <p:cNvPicPr>
            <a:picLocks noChangeAspect="1"/>
          </p:cNvPicPr>
          <p:nvPr/>
        </p:nvPicPr>
        <p:blipFill>
          <a:blip r:embed="rId4"/>
          <a:stretch>
            <a:fillRect/>
          </a:stretch>
        </p:blipFill>
        <p:spPr>
          <a:xfrm>
            <a:off x="5007033" y="1225872"/>
            <a:ext cx="3743562" cy="3042798"/>
          </a:xfrm>
          <a:prstGeom prst="rect">
            <a:avLst/>
          </a:prstGeom>
        </p:spPr>
      </p:pic>
    </p:spTree>
    <p:extLst>
      <p:ext uri="{BB962C8B-B14F-4D97-AF65-F5344CB8AC3E}">
        <p14:creationId xmlns:p14="http://schemas.microsoft.com/office/powerpoint/2010/main" val="216817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18</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1-Mar-18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36" name="Picture 35">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954326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16" name="Group 15"/>
          <p:cNvGrpSpPr/>
          <p:nvPr/>
        </p:nvGrpSpPr>
        <p:grpSpPr>
          <a:xfrm>
            <a:off x="1276415" y="1868911"/>
            <a:ext cx="6418856" cy="2674693"/>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a:t>
              </a:r>
              <a:r>
                <a:rPr lang="en-GB" sz="1600" i="1" dirty="0" smtClean="0">
                  <a:latin typeface="Suisse Int'l" panose="020B0504000000000000" pitchFamily="34" charset="77"/>
                </a:rPr>
                <a:t>Nicolas </a:t>
              </a:r>
              <a:r>
                <a:rPr lang="en-GB" sz="1600" i="1" dirty="0" err="1" smtClean="0">
                  <a:latin typeface="Suisse Int'l" panose="020B0504000000000000" pitchFamily="34" charset="77"/>
                </a:rPr>
                <a:t>Callejo’s</a:t>
              </a:r>
              <a:r>
                <a:rPr lang="en-GB" sz="1600" i="1" dirty="0" smtClean="0">
                  <a:latin typeface="Suisse Int'l" panose="020B0504000000000000" pitchFamily="34" charset="77"/>
                </a:rPr>
                <a:t> </a:t>
              </a:r>
              <a:r>
                <a:rPr lang="en-GB" sz="1600" i="1" dirty="0">
                  <a:latin typeface="Suisse Int'l" panose="020B0504000000000000" pitchFamily="34" charset="77"/>
                </a:rPr>
                <a:t>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u="sng" dirty="0"/>
              <a:t>High </a:t>
            </a:r>
            <a:r>
              <a:rPr lang="en-GB" sz="1500" u="sng" dirty="0" smtClean="0"/>
              <a:t>accuracy</a:t>
            </a:r>
            <a:r>
              <a:rPr lang="en-GB" sz="1500" dirty="0" smtClean="0"/>
              <a:t> provided that good quality data points are available</a:t>
            </a:r>
            <a:endParaRPr lang="en-GB" sz="1500" dirty="0"/>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590977"/>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a:t>
            </a:r>
            <a:r>
              <a:rPr lang="en-GB" sz="1500" dirty="0" smtClean="0"/>
              <a:t>data</a:t>
            </a:r>
          </a:p>
          <a:p>
            <a:pPr marL="285750" indent="-285750">
              <a:buFont typeface="Arial" panose="020B0604020202020204" pitchFamily="34" charset="0"/>
              <a:buChar char="•"/>
            </a:pPr>
            <a:r>
              <a:rPr lang="en-GB" sz="1500" dirty="0" smtClean="0"/>
              <a:t>Model complexity adjustable:</a:t>
            </a:r>
            <a:br>
              <a:rPr lang="en-GB" sz="1500" dirty="0" smtClean="0"/>
            </a:br>
            <a:r>
              <a:rPr lang="en-GB" sz="1500" dirty="0" smtClean="0"/>
              <a:t>Full aeroelastic -&gt; </a:t>
            </a:r>
            <a:r>
              <a:rPr lang="en-GB" sz="1500" dirty="0" err="1" smtClean="0"/>
              <a:t>loads&amp;dynamics</a:t>
            </a:r>
            <a:r>
              <a:rPr lang="en-GB" sz="1500" dirty="0" smtClean="0"/>
              <a:t/>
            </a:r>
            <a:br>
              <a:rPr lang="en-GB" sz="1500" dirty="0" smtClean="0"/>
            </a:br>
            <a:r>
              <a:rPr lang="en-GB" sz="1500" dirty="0" smtClean="0"/>
              <a:t>Rigid</a:t>
            </a:r>
            <a:r>
              <a:rPr lang="en-GB" sz="1500" dirty="0"/>
              <a:t> -&gt; </a:t>
            </a:r>
            <a:r>
              <a:rPr lang="en-GB" sz="1500" dirty="0" smtClean="0"/>
              <a:t>flight mechanics </a:t>
            </a:r>
            <a:endParaRPr lang="en-GB" sz="1500" dirty="0"/>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smtClean="0"/>
              <a:t>complicated</a:t>
            </a:r>
          </a:p>
          <a:p>
            <a:pPr marL="285750" indent="-285750">
              <a:buFont typeface="Arial" panose="020B0604020202020204" pitchFamily="34" charset="0"/>
              <a:buChar char="•"/>
            </a:pPr>
            <a:r>
              <a:rPr lang="en-GB" sz="1500" dirty="0" smtClean="0"/>
              <a:t>Full aeroelastic model -&gt; </a:t>
            </a:r>
            <a:r>
              <a:rPr lang="en-GB" sz="1500" u="sng" dirty="0"/>
              <a:t>complicated</a:t>
            </a:r>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759344"/>
            <a:ext cx="281896" cy="258942"/>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a:t>
            </a:r>
            <a:r>
              <a:rPr lang="en-GB" sz="1600" b="1" dirty="0" smtClean="0"/>
              <a:t>Prediction of H/C:</a:t>
            </a:r>
          </a:p>
          <a:p>
            <a:r>
              <a:rPr lang="en-GB" sz="1600" b="1" dirty="0" smtClean="0"/>
              <a:t>	- </a:t>
            </a:r>
            <a:r>
              <a:rPr lang="en-GB" sz="1600" b="1" dirty="0"/>
              <a:t>H/C </a:t>
            </a:r>
            <a:r>
              <a:rPr lang="en-GB" sz="1600" b="1" dirty="0" smtClean="0"/>
              <a:t>and </a:t>
            </a:r>
            <a:r>
              <a:rPr lang="en-GB" sz="1600" b="1" dirty="0" err="1" smtClean="0"/>
              <a:t>compnt</a:t>
            </a:r>
            <a:r>
              <a:rPr lang="en-GB" sz="1600" b="1" dirty="0" smtClean="0"/>
              <a:t>. loads</a:t>
            </a:r>
          </a:p>
          <a:p>
            <a:r>
              <a:rPr lang="en-GB" sz="1600" b="1" dirty="0" smtClean="0"/>
              <a:t>	- Rotor dynamics 	</a:t>
            </a:r>
          </a:p>
          <a:p>
            <a:r>
              <a:rPr lang="en-GB" sz="1600" b="1" dirty="0" smtClean="0"/>
              <a:t>	- </a:t>
            </a:r>
            <a:r>
              <a:rPr lang="en-GB" sz="1600" b="1" dirty="0"/>
              <a:t>H/C Performance </a:t>
            </a:r>
            <a:r>
              <a:rPr lang="en-GB" sz="1600" b="1" dirty="0" smtClean="0"/>
              <a:t>	</a:t>
            </a:r>
            <a:endParaRPr lang="en-GB" sz="1600" b="1" dirty="0"/>
          </a:p>
        </p:txBody>
      </p:sp>
      <p:sp>
        <p:nvSpPr>
          <p:cNvPr id="16" name="Rectangle 15"/>
          <p:cNvSpPr/>
          <p:nvPr/>
        </p:nvSpPr>
        <p:spPr>
          <a:xfrm>
            <a:off x="790908" y="4169091"/>
            <a:ext cx="3826810" cy="1077218"/>
          </a:xfrm>
          <a:prstGeom prst="rect">
            <a:avLst/>
          </a:prstGeom>
        </p:spPr>
        <p:txBody>
          <a:bodyPr wrap="square">
            <a:spAutoFit/>
          </a:bodyPr>
          <a:lstStyle/>
          <a:p>
            <a:r>
              <a:rPr lang="en-GB" sz="1600" b="1" dirty="0"/>
              <a:t>Best use: Dynamic model of </a:t>
            </a:r>
            <a:r>
              <a:rPr lang="en-GB" sz="1600" b="1" dirty="0" smtClean="0"/>
              <a:t>the </a:t>
            </a:r>
            <a:r>
              <a:rPr lang="en-GB" sz="1600" b="1" dirty="0"/>
              <a:t>real </a:t>
            </a:r>
            <a:r>
              <a:rPr lang="en-GB" sz="1600" b="1" dirty="0" smtClean="0"/>
              <a:t>H/C:</a:t>
            </a:r>
            <a:br>
              <a:rPr lang="en-GB" sz="1600" b="1" dirty="0" smtClean="0"/>
            </a:br>
            <a:r>
              <a:rPr lang="en-GB" sz="1600" b="1" dirty="0" smtClean="0"/>
              <a:t>	- FCS design</a:t>
            </a:r>
            <a:br>
              <a:rPr lang="en-GB" sz="1600" b="1" dirty="0" smtClean="0"/>
            </a:br>
            <a:r>
              <a:rPr lang="en-GB" sz="1600" b="1" dirty="0" smtClean="0"/>
              <a:t>	- Handling qualities</a:t>
            </a:r>
            <a:br>
              <a:rPr lang="en-GB" sz="1600" b="1" dirty="0" smtClean="0"/>
            </a:br>
            <a:r>
              <a:rPr lang="en-GB" sz="1600" b="1" dirty="0" smtClean="0"/>
              <a:t>	- Simulator development</a:t>
            </a:r>
            <a:endParaRPr lang="en-GB" sz="1600" b="1" dirty="0"/>
          </a:p>
        </p:txBody>
      </p:sp>
      <p:sp>
        <p:nvSpPr>
          <p:cNvPr id="17" name="Down Arrow 16"/>
          <p:cNvSpPr/>
          <p:nvPr/>
        </p:nvSpPr>
        <p:spPr>
          <a:xfrm>
            <a:off x="2289709" y="4037990"/>
            <a:ext cx="281896" cy="207609"/>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16876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238507"/>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88067"/>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235</TotalTime>
  <Words>1611</Words>
  <Application>Microsoft Office PowerPoint</Application>
  <PresentationFormat>On-screen Show (4:3)</PresentationFormat>
  <Paragraphs>289</Paragraphs>
  <Slides>21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Tools – SIDPAC software</vt:lpstr>
      <vt:lpstr>Tools – SIDPAC software</vt:lpstr>
      <vt:lpstr>What would I need?</vt:lpstr>
      <vt:lpstr>Why to introduce System ID into P3 test campaign? </vt:lpstr>
      <vt:lpstr>Why I can be the one doing this?</vt:lpstr>
      <vt:lpstr>Next steps</vt:lpstr>
      <vt:lpstr>Next steps</vt:lpstr>
      <vt:lpstr>PowerPoint Presentation</vt:lpstr>
      <vt:lpstr>Thank you</vt:lpstr>
      <vt:lpstr>References</vt:lpstr>
      <vt:lpstr>How does it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111</cp:revision>
  <dcterms:created xsi:type="dcterms:W3CDTF">2018-02-21T14:41:24Z</dcterms:created>
  <dcterms:modified xsi:type="dcterms:W3CDTF">2018-03-01T17:54:19Z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